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6BCF-C5A0-4448-91DC-52154C937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0D1FC-BB5D-4B38-A4C1-AEA9E89D2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CBF22-B378-4A2B-8F3D-D39EE320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3143D-76D4-4483-B992-4A2A2F90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2FF46-14FF-41C1-BC4A-14C9608F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565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20BB-2BC9-46EF-B4DD-0BD7ECD8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13480-25CD-4FBF-BC2C-AF5C4BD66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7E97D-5552-4D90-AB4B-4B71B384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3736D-0032-4519-A9C1-79223AF8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3E0C9-0425-47F8-8A2D-0133850A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80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EDCA6-494B-43BB-AB10-0BB514E0E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CF2EF-0E1B-4A14-B750-69D9395E6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A5361-FB33-4249-B5BA-11BACB7F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3FE94-ACC6-4CC6-AE34-9CAFD267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4C75-5BE0-4611-9327-46FEB82F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019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CAA51-13FD-42C0-A62F-E0410345D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47A37-E022-48E2-B39F-70A4D927A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6DE71-32C6-471B-AF04-D3A9E441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3CC60-432A-4CCB-BA95-34F9B061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56D0-1357-4531-82E3-FABAAB00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19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77025-EBE7-44BF-ADCC-C301AE21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FE9D7-E64B-4C29-A985-5FD4BB19D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602F9-076A-4B11-9000-7E1C199D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3C773-C0DA-4AC9-8638-BC8EDC1B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547E0-BF70-4A5E-B764-9624B93E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60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8B29-9E16-4D89-845B-FD01E926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D9568-9345-43DB-AE4A-80979771E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CE629-8E2A-4F16-BF3A-329755FAC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685E5-0438-40FD-9A45-28BC8745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A6911-C805-4817-9473-FDC1C617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69333-4D3D-4829-9B47-F8552E35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7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C33A-0530-443D-B418-B5583AB94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1215F-0424-4B2E-9FE6-CCE961002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88D00-7833-41A7-B80F-B87D4F3C5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91BC3F-6E57-4D28-9BF3-86401D7FC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A4D7C4-6EAF-4CAD-B1B8-9BEBF348C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4383A-F90D-4A1F-B244-B0298961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944B1-7E5B-4ECB-AD56-9096995F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A4CDA9-2E6C-4389-8257-6776FC50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62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68A6-150D-4226-AC1C-44AE11CC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7814C-F1CC-4096-9C7F-5EE74A64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CAAF-35CB-44F3-A2BD-803BADF2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23345-09F9-4AC9-B9B1-8229A281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54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C956C6-B7D5-4405-8E59-30417332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C1A92-DA25-4861-AE8A-6B08F434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2F8A5-C584-4B17-9BDC-3608F219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7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D8AB3-BC54-426D-860D-E4AB9D511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43412-7A52-49F3-B254-7A782E752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3CA73-EB63-4C43-8714-0EA108761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D4308-7C07-4F02-8202-11993357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EB4B8-0681-4A93-89C1-A7D07285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41F2F-3248-4D85-9F89-311D3E1F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16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F578-3F6E-4852-A8AA-D0AE2802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04488-A6BB-4FDB-883B-DCFE12A07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5A416-54A2-404B-9D0D-930FB4DAA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C6A76-7816-4356-97A9-B9AAD882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E0C6A-FEBE-49D4-9657-DE0D1F30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B2C37-AA5B-4D11-8294-2A2755FA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50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296D3-6205-41F9-AECD-8748A4AC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9C70-D8E1-48B9-8C45-9CDC6E92E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DE0B2-D3A5-424D-9DFA-1F84BB39D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047E-B4CB-44CD-BB42-6410924822D1}" type="datetimeFigureOut">
              <a:rPr lang="en-CA" smtClean="0"/>
              <a:t>25/04/2022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E0056-5381-4262-9116-4FD6690FD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FC2C0-7A3A-45EB-8F3C-34832D944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03B3-F180-4BF7-9B09-5CC080AE09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180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4E60-A044-4B1B-886F-A834363777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Reconnaitre les transformations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57E8E-8C2E-4CB7-A243-CC8017638F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546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393E-9CAF-4074-8CDB-3182C8A8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515" y="681418"/>
            <a:ext cx="10515600" cy="1133475"/>
          </a:xfrm>
        </p:spPr>
        <p:txBody>
          <a:bodyPr>
            <a:normAutofit/>
          </a:bodyPr>
          <a:lstStyle/>
          <a:p>
            <a:r>
              <a:rPr lang="fr-FR" sz="4800" dirty="0"/>
              <a:t>1. Les </a:t>
            </a:r>
            <a:r>
              <a:rPr lang="fr-FR" sz="4800" dirty="0" err="1"/>
              <a:t>regles</a:t>
            </a:r>
            <a:r>
              <a:rPr lang="fr-FR" sz="4800" dirty="0"/>
              <a:t> du jeux: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036CB-DADB-414F-AA00-C188627A0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4425" y="1814893"/>
            <a:ext cx="10515600" cy="4173783"/>
          </a:xfrm>
        </p:spPr>
        <p:txBody>
          <a:bodyPr>
            <a:noAutofit/>
          </a:bodyPr>
          <a:lstStyle/>
          <a:p>
            <a:pPr marL="742950" indent="-742950">
              <a:buAutoNum type="alphaLcPeriod"/>
            </a:pPr>
            <a:r>
              <a:rPr lang="fr-FR" sz="3600" dirty="0">
                <a:solidFill>
                  <a:schemeClr val="tx1"/>
                </a:solidFill>
              </a:rPr>
              <a:t>On peut seulement utiliser des </a:t>
            </a:r>
            <a:r>
              <a:rPr lang="fr-FR" sz="3600" b="1" dirty="0">
                <a:solidFill>
                  <a:schemeClr val="tx1"/>
                </a:solidFill>
              </a:rPr>
              <a:t>transformations uniques </a:t>
            </a:r>
            <a:r>
              <a:rPr lang="fr-FR" sz="3600" dirty="0">
                <a:solidFill>
                  <a:schemeClr val="tx1"/>
                </a:solidFill>
              </a:rPr>
              <a:t>(alors pas de combinaisons de transformations, i.e. </a:t>
            </a:r>
            <a:r>
              <a:rPr lang="fr-FR" sz="3600" dirty="0">
                <a:solidFill>
                  <a:srgbClr val="FF0000"/>
                </a:solidFill>
              </a:rPr>
              <a:t>pas de « une rotation et </a:t>
            </a:r>
            <a:r>
              <a:rPr lang="fr-FR" sz="3600" i="1" dirty="0">
                <a:solidFill>
                  <a:srgbClr val="FF0000"/>
                </a:solidFill>
              </a:rPr>
              <a:t>après </a:t>
            </a:r>
            <a:r>
              <a:rPr lang="fr-FR" sz="3600" dirty="0">
                <a:solidFill>
                  <a:srgbClr val="FF0000"/>
                </a:solidFill>
              </a:rPr>
              <a:t>une translation »)</a:t>
            </a:r>
          </a:p>
          <a:p>
            <a:pPr marL="742950" indent="-742950">
              <a:buAutoNum type="alphaLcPeriod"/>
            </a:pPr>
            <a:r>
              <a:rPr lang="fr-FR" sz="3600" dirty="0">
                <a:solidFill>
                  <a:schemeClr val="tx1"/>
                </a:solidFill>
              </a:rPr>
              <a:t>Cependant, on peut avoir plusieurs possibilités, par exemple « une translation </a:t>
            </a:r>
            <a:r>
              <a:rPr lang="fr-FR" sz="3600" dirty="0">
                <a:solidFill>
                  <a:srgbClr val="0070C0"/>
                </a:solidFill>
              </a:rPr>
              <a:t>OU</a:t>
            </a:r>
            <a:r>
              <a:rPr lang="fr-FR" sz="3600" dirty="0">
                <a:solidFill>
                  <a:schemeClr val="tx1"/>
                </a:solidFill>
              </a:rPr>
              <a:t> une rotation ». Dans ce cas, il faut écrire et décrire toutes les possibilités.</a:t>
            </a:r>
          </a:p>
        </p:txBody>
      </p:sp>
    </p:spTree>
    <p:extLst>
      <p:ext uri="{BB962C8B-B14F-4D97-AF65-F5344CB8AC3E}">
        <p14:creationId xmlns:p14="http://schemas.microsoft.com/office/powerpoint/2010/main" val="132228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0C4ED-3764-478B-84C9-1991404B4A8D}"/>
              </a:ext>
            </a:extLst>
          </p:cNvPr>
          <p:cNvSpPr txBox="1"/>
          <p:nvPr/>
        </p:nvSpPr>
        <p:spPr>
          <a:xfrm>
            <a:off x="1081825" y="875763"/>
            <a:ext cx="9478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2. Comment décrire une transformations (=</a:t>
            </a:r>
            <a:r>
              <a:rPr lang="fr-FR" sz="3200" dirty="0" err="1"/>
              <a:t>what</a:t>
            </a:r>
            <a:r>
              <a:rPr lang="fr-FR" sz="3200" dirty="0"/>
              <a:t> </a:t>
            </a:r>
            <a:r>
              <a:rPr lang="fr-FR" sz="3200" dirty="0" err="1"/>
              <a:t>you</a:t>
            </a:r>
            <a:r>
              <a:rPr lang="fr-FR" sz="3200" dirty="0"/>
              <a:t> have to </a:t>
            </a:r>
            <a:r>
              <a:rPr lang="fr-FR" sz="3200" dirty="0" err="1"/>
              <a:t>write</a:t>
            </a:r>
            <a:r>
              <a:rPr lang="fr-FR" sz="3200" dirty="0"/>
              <a:t> for </a:t>
            </a:r>
            <a:r>
              <a:rPr lang="fr-FR" sz="3200" dirty="0" err="1"/>
              <a:t>each</a:t>
            </a:r>
            <a:r>
              <a:rPr lang="fr-FR" sz="3200" dirty="0"/>
              <a:t> transformation):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123189-B77F-4A61-B0D6-6A4FCA4C1122}"/>
                  </a:ext>
                </a:extLst>
              </p:cNvPr>
              <p:cNvSpPr txBox="1"/>
              <p:nvPr/>
            </p:nvSpPr>
            <p:spPr>
              <a:xfrm>
                <a:off x="1137634" y="2305318"/>
                <a:ext cx="9968248" cy="375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LcPeriod"/>
                </a:pPr>
                <a:r>
                  <a:rPr lang="fr-FR" sz="2800" dirty="0"/>
                  <a:t>Pour les translations: « translation de vecteur … » et le vecteur dans la forme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fr-FR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CA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r>
                  <a:rPr lang="fr-FR" sz="2800" dirty="0"/>
                  <a:t> ou </a:t>
                </a:r>
                <a14:m>
                  <m:oMath xmlns:m="http://schemas.openxmlformats.org/officeDocument/2006/math"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sz="2800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fr-FR" sz="2800" dirty="0"/>
              </a:p>
              <a:p>
                <a:pPr marL="514350" indent="-514350">
                  <a:buAutoNum type="alphaLcPeriod"/>
                </a:pPr>
                <a:r>
                  <a:rPr lang="fr-FR" sz="2800" dirty="0"/>
                  <a:t>Pour les réflexions: « réflexion par rapport à la droite y=… » et l’équation de la droite</a:t>
                </a:r>
              </a:p>
              <a:p>
                <a:pPr marL="514350" indent="-514350">
                  <a:buAutoNum type="alphaLcPeriod"/>
                </a:pPr>
                <a:r>
                  <a:rPr lang="fr-FR" sz="2800" dirty="0"/>
                  <a:t>Pour les rotations: « rotation autour de centre [les coordonnées du centre], angle [la valeur de l’angle] et sens [horaire ou anti-horaire].</a:t>
                </a:r>
              </a:p>
              <a:p>
                <a:pPr marL="514350" indent="-514350">
                  <a:buAutoNum type="alphaLcPeriod"/>
                </a:pPr>
                <a:endParaRPr lang="fr-FR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A123189-B77F-4A61-B0D6-6A4FCA4C1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634" y="2305318"/>
                <a:ext cx="9968248" cy="3753400"/>
              </a:xfrm>
              <a:prstGeom prst="rect">
                <a:avLst/>
              </a:prstGeom>
              <a:blipFill>
                <a:blip r:embed="rId2"/>
                <a:stretch>
                  <a:fillRect l="-1284" t="-1786" r="-12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98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393591-9267-4B25-A2BC-696D0335B326}"/>
              </a:ext>
            </a:extLst>
          </p:cNvPr>
          <p:cNvSpPr txBox="1"/>
          <p:nvPr/>
        </p:nvSpPr>
        <p:spPr>
          <a:xfrm>
            <a:off x="1081825" y="875763"/>
            <a:ext cx="947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3. EXEMPLES, niveau 1</a:t>
            </a:r>
            <a:r>
              <a:rPr lang="fr-FR" sz="3200" dirty="0">
                <a:sym typeface="Wingdings" panose="05000000000000000000" pitchFamily="2" charset="2"/>
              </a:rPr>
              <a:t></a:t>
            </a:r>
            <a:endParaRPr lang="fr-FR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830FD-4443-4B78-A09E-07445BAE5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15" y="1560862"/>
            <a:ext cx="4305300" cy="4962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34351F-9357-49BC-B67A-E343BB9CD359}"/>
              </a:ext>
            </a:extLst>
          </p:cNvPr>
          <p:cNvSpPr txBox="1"/>
          <p:nvPr/>
        </p:nvSpPr>
        <p:spPr>
          <a:xfrm>
            <a:off x="5937161" y="1460538"/>
            <a:ext cx="5173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Q: Quelle est la transformation nécessaire pour arriver de la forme D dans la forme D1?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0770F3-4F6D-44A2-900B-EC5E5253CA55}"/>
              </a:ext>
            </a:extLst>
          </p:cNvPr>
          <p:cNvSpPr txBox="1"/>
          <p:nvPr/>
        </p:nvSpPr>
        <p:spPr>
          <a:xfrm>
            <a:off x="5937161" y="3341366"/>
            <a:ext cx="5173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R: Une réflexion par rapport à la droite x=19.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74BC2F-E7C5-4F77-97C9-A5D4DB86B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952" y="1560944"/>
            <a:ext cx="43910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E3D56B-036B-4140-932D-B30C42872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777" y="2763658"/>
            <a:ext cx="4438650" cy="31337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698678-080F-4331-9B4C-AA731A68810C}"/>
              </a:ext>
            </a:extLst>
          </p:cNvPr>
          <p:cNvSpPr txBox="1"/>
          <p:nvPr/>
        </p:nvSpPr>
        <p:spPr>
          <a:xfrm>
            <a:off x="618186" y="507501"/>
            <a:ext cx="5173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Q: Quelle est la transformation nécessaire pour arriver de la forme B dans la forme B1?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76A02B-CAAE-49D5-AF12-A811E3E4CFFD}"/>
                  </a:ext>
                </a:extLst>
              </p:cNvPr>
              <p:cNvSpPr txBox="1"/>
              <p:nvPr/>
            </p:nvSpPr>
            <p:spPr>
              <a:xfrm>
                <a:off x="6400800" y="587994"/>
                <a:ext cx="517301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R: Une rotation d’angle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fr-FR" sz="2400" dirty="0"/>
                  <a:t> autour de point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(−7,4).</m:t>
                    </m:r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C76A02B-CAAE-49D5-AF12-A811E3E4C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87994"/>
                <a:ext cx="5173014" cy="830997"/>
              </a:xfrm>
              <a:prstGeom prst="rect">
                <a:avLst/>
              </a:prstGeom>
              <a:blipFill>
                <a:blip r:embed="rId3"/>
                <a:stretch>
                  <a:fillRect l="-1767" t="-5839" b="-153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B215384-BF15-4CA9-97EA-03956AB08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460266"/>
            <a:ext cx="46101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2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7B7287-B233-4355-A28A-5BF166BAB714}"/>
              </a:ext>
            </a:extLst>
          </p:cNvPr>
          <p:cNvSpPr txBox="1"/>
          <p:nvPr/>
        </p:nvSpPr>
        <p:spPr>
          <a:xfrm>
            <a:off x="489397" y="223031"/>
            <a:ext cx="947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3. EXEMPLES, niveau 2</a:t>
            </a:r>
            <a:r>
              <a:rPr lang="fr-FR" sz="3200" dirty="0">
                <a:sym typeface="Wingdings" panose="05000000000000000000" pitchFamily="2" charset="2"/>
              </a:rPr>
              <a:t></a:t>
            </a:r>
            <a:endParaRPr lang="fr-FR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5B416E-3144-435E-A391-D52A45167957}"/>
              </a:ext>
            </a:extLst>
          </p:cNvPr>
          <p:cNvSpPr txBox="1"/>
          <p:nvPr/>
        </p:nvSpPr>
        <p:spPr>
          <a:xfrm>
            <a:off x="790172" y="4858378"/>
            <a:ext cx="5173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Q: Quelle est la transformation nécessaire pour arriver de la forme A dans la forme A1?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279191-9545-45C3-B9AD-59B3033F1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72" y="1303381"/>
            <a:ext cx="4438650" cy="2886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53C4A2-CBF9-4EAF-BEE9-B3AC9933F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250" y="1227311"/>
            <a:ext cx="4989021" cy="284223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0F608C6-9FDF-4587-AAF1-EEA1B8308846}"/>
                  </a:ext>
                </a:extLst>
              </p:cNvPr>
              <p:cNvSpPr txBox="1"/>
              <p:nvPr/>
            </p:nvSpPr>
            <p:spPr>
              <a:xfrm>
                <a:off x="6228814" y="4489046"/>
                <a:ext cx="517301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R: </a:t>
                </a:r>
                <a:r>
                  <a:rPr lang="fr-FR" sz="2400" dirty="0">
                    <a:solidFill>
                      <a:srgbClr val="FF0000"/>
                    </a:solidFill>
                  </a:rPr>
                  <a:t>1</a:t>
                </a:r>
                <a:r>
                  <a:rPr lang="fr-FR" sz="2400" dirty="0"/>
                  <a:t>. Une rotation d’angle </a:t>
                </a:r>
                <a14:m>
                  <m:oMath xmlns:m="http://schemas.openxmlformats.org/officeDocument/2006/math">
                    <m:r>
                      <a:rPr lang="en-CA" sz="2400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fr-FR" sz="2400" dirty="0"/>
                  <a:t> sens A-H autour de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fr-FR" sz="240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CA" sz="2400" b="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dirty="0" smtClean="0">
                          <a:latin typeface="Cambria Math" panose="02040503050406030204" pitchFamily="18" charset="0"/>
                        </a:rPr>
                        <m:t>𝑂𝑈</m:t>
                      </m:r>
                    </m:oMath>
                  </m:oMathPara>
                </a14:m>
                <a:endParaRPr lang="en-CA" sz="2400" b="0" dirty="0"/>
              </a:p>
              <a:p>
                <a:r>
                  <a:rPr lang="fr-FR" sz="2400" dirty="0">
                    <a:solidFill>
                      <a:srgbClr val="FF0000"/>
                    </a:solidFill>
                  </a:rPr>
                  <a:t>2</a:t>
                </a:r>
                <a:r>
                  <a:rPr lang="fr-FR" sz="2400" dirty="0"/>
                  <a:t>. Une réflexion par rapport à la droite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0F608C6-9FDF-4587-AAF1-EEA1B8308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814" y="4489046"/>
                <a:ext cx="5173014" cy="1938992"/>
              </a:xfrm>
              <a:prstGeom prst="rect">
                <a:avLst/>
              </a:prstGeom>
              <a:blipFill>
                <a:blip r:embed="rId4"/>
                <a:stretch>
                  <a:fillRect l="-1887" t="-25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0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024268-688E-4BDF-A913-784DDF6B8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37" y="3212809"/>
            <a:ext cx="4762500" cy="2762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7157E1-18B6-46AB-829A-F2C72217539A}"/>
              </a:ext>
            </a:extLst>
          </p:cNvPr>
          <p:cNvSpPr txBox="1"/>
          <p:nvPr/>
        </p:nvSpPr>
        <p:spPr>
          <a:xfrm>
            <a:off x="777293" y="582592"/>
            <a:ext cx="5173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Q: Quelle est la transformation nécessaire pour arriver de la forme C dans la forme C1?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6D41D5-F883-4521-A79D-CB4DADA516F1}"/>
                  </a:ext>
                </a:extLst>
              </p:cNvPr>
              <p:cNvSpPr txBox="1"/>
              <p:nvPr/>
            </p:nvSpPr>
            <p:spPr>
              <a:xfrm>
                <a:off x="6537907" y="582592"/>
                <a:ext cx="5173014" cy="127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R: </a:t>
                </a:r>
                <a:r>
                  <a:rPr lang="fr-FR" sz="2400" dirty="0">
                    <a:solidFill>
                      <a:srgbClr val="FF0000"/>
                    </a:solidFill>
                  </a:rPr>
                  <a:t>1</a:t>
                </a:r>
                <a:r>
                  <a:rPr lang="fr-FR" sz="2400" dirty="0"/>
                  <a:t>. Une translation de vecteur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CA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400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CA" sz="24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CA" sz="2400" b="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dirty="0" smtClean="0">
                          <a:latin typeface="Cambria Math" panose="02040503050406030204" pitchFamily="18" charset="0"/>
                        </a:rPr>
                        <m:t>𝑂𝑈</m:t>
                      </m:r>
                    </m:oMath>
                  </m:oMathPara>
                </a14:m>
                <a:endParaRPr lang="en-CA" sz="2400" b="0" dirty="0"/>
              </a:p>
              <a:p>
                <a:r>
                  <a:rPr lang="fr-FR" sz="2400" dirty="0">
                    <a:solidFill>
                      <a:srgbClr val="FF0000"/>
                    </a:solidFill>
                  </a:rPr>
                  <a:t>2</a:t>
                </a:r>
                <a:r>
                  <a:rPr lang="fr-FR" sz="2400" dirty="0"/>
                  <a:t>. Une réflexion par rapport à l’axe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6D41D5-F883-4521-A79D-CB4DADA51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907" y="582592"/>
                <a:ext cx="5173014" cy="1277466"/>
              </a:xfrm>
              <a:prstGeom prst="rect">
                <a:avLst/>
              </a:prstGeom>
              <a:blipFill>
                <a:blip r:embed="rId3"/>
                <a:stretch>
                  <a:fillRect l="-1767" t="-957" b="-100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2D5B9D8-DC40-4EED-AC9D-CB65A25A1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164" y="3141372"/>
            <a:ext cx="47625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7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F58C64-5260-48A9-A305-1A2893FC8399}"/>
              </a:ext>
            </a:extLst>
          </p:cNvPr>
          <p:cNvSpPr txBox="1"/>
          <p:nvPr/>
        </p:nvSpPr>
        <p:spPr>
          <a:xfrm>
            <a:off x="777293" y="582592"/>
            <a:ext cx="5173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Q: Quelle est la transformation nécessaire pour arriver de la forme F dans la forme F1?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8966DC-E5A2-45C6-80A4-5604736D2E9B}"/>
                  </a:ext>
                </a:extLst>
              </p:cNvPr>
              <p:cNvSpPr txBox="1"/>
              <p:nvPr/>
            </p:nvSpPr>
            <p:spPr>
              <a:xfrm>
                <a:off x="6432998" y="162425"/>
                <a:ext cx="5173014" cy="2385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R: </a:t>
                </a:r>
                <a:r>
                  <a:rPr lang="fr-FR" sz="2400" dirty="0">
                    <a:solidFill>
                      <a:srgbClr val="FF0000"/>
                    </a:solidFill>
                  </a:rPr>
                  <a:t>1</a:t>
                </a:r>
                <a:r>
                  <a:rPr lang="fr-FR" sz="2400" dirty="0"/>
                  <a:t>. Une translation de vecteur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CA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CA" sz="2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CA" sz="2400" b="0" i="1" dirty="0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den>
                        </m:f>
                      </m:e>
                    </m:d>
                  </m:oMath>
                </a14:m>
                <a:endParaRPr lang="en-CA" sz="2400" b="0" dirty="0"/>
              </a:p>
              <a:p>
                <a:r>
                  <a:rPr lang="fr-FR" sz="2400" dirty="0">
                    <a:solidFill>
                      <a:srgbClr val="FF0000"/>
                    </a:solidFill>
                  </a:rPr>
                  <a:t>2</a:t>
                </a:r>
                <a:r>
                  <a:rPr lang="fr-FR" sz="2400" dirty="0"/>
                  <a:t>. Une réflexion par rapport à la droite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fr-FR" sz="2400" dirty="0"/>
              </a:p>
              <a:p>
                <a:r>
                  <a:rPr lang="fr-FR" sz="2400" dirty="0">
                    <a:solidFill>
                      <a:srgbClr val="FF0000"/>
                    </a:solidFill>
                  </a:rPr>
                  <a:t>3. </a:t>
                </a:r>
                <a:r>
                  <a:rPr lang="fr-FR" sz="2400" dirty="0"/>
                  <a:t>Une rotation d’angle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fr-FR" sz="2400" dirty="0"/>
                  <a:t> sens A-H autour de point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(−4,4)</m:t>
                    </m:r>
                  </m:oMath>
                </a14:m>
                <a:endParaRPr lang="fr-FR" sz="2400" dirty="0"/>
              </a:p>
              <a:p>
                <a:endParaRPr lang="fr-FR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8966DC-E5A2-45C6-80A4-5604736D2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998" y="162425"/>
                <a:ext cx="5173014" cy="2385461"/>
              </a:xfrm>
              <a:prstGeom prst="rect">
                <a:avLst/>
              </a:prstGeom>
              <a:blipFill>
                <a:blip r:embed="rId2"/>
                <a:stretch>
                  <a:fillRect l="-1767" t="-5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D2D3BA5-A367-44F2-A154-273D1FB98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388" y="2066742"/>
            <a:ext cx="5086350" cy="4600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ECC4E3-2DA3-4430-B001-4488F8FE6C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38" y="2179658"/>
            <a:ext cx="45148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F2E2A-1731-4D12-BE0C-96FC74082C88}"/>
              </a:ext>
            </a:extLst>
          </p:cNvPr>
          <p:cNvSpPr txBox="1"/>
          <p:nvPr/>
        </p:nvSpPr>
        <p:spPr>
          <a:xfrm>
            <a:off x="695458" y="1081824"/>
            <a:ext cx="10225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morale est que plus qu’une figure a de la symétrie, plus il existe de possibilités de transformations.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22AED-BDE9-4337-BF0A-85AA0DA9491B}"/>
              </a:ext>
            </a:extLst>
          </p:cNvPr>
          <p:cNvSpPr txBox="1"/>
          <p:nvPr/>
        </p:nvSpPr>
        <p:spPr>
          <a:xfrm>
            <a:off x="4984124" y="488109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Edwardian Script ITC" panose="030303020407070D0804" pitchFamily="66" charset="0"/>
              </a:rPr>
              <a:t>La fin</a:t>
            </a:r>
          </a:p>
        </p:txBody>
      </p:sp>
    </p:spTree>
    <p:extLst>
      <p:ext uri="{BB962C8B-B14F-4D97-AF65-F5344CB8AC3E}">
        <p14:creationId xmlns:p14="http://schemas.microsoft.com/office/powerpoint/2010/main" val="278789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Edwardian Script ITC</vt:lpstr>
      <vt:lpstr>Office Theme</vt:lpstr>
      <vt:lpstr>Reconnaitre les transformations</vt:lpstr>
      <vt:lpstr>1. Les regles du jeux: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Reconnaitre les transformations</dc:title>
  <dc:creator>oana</dc:creator>
  <cp:lastModifiedBy>oana</cp:lastModifiedBy>
  <cp:revision>4</cp:revision>
  <dcterms:created xsi:type="dcterms:W3CDTF">2022-04-25T22:20:36Z</dcterms:created>
  <dcterms:modified xsi:type="dcterms:W3CDTF">2022-04-26T00:03:22Z</dcterms:modified>
</cp:coreProperties>
</file>